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7" r:id="rId5"/>
  </p:sldMasterIdLst>
  <p:notesMasterIdLst>
    <p:notesMasterId r:id="rId17"/>
  </p:notesMasterIdLst>
  <p:handoutMasterIdLst>
    <p:handoutMasterId r:id="rId18"/>
  </p:handoutMasterIdLst>
  <p:sldIdLst>
    <p:sldId id="327" r:id="rId6"/>
    <p:sldId id="580" r:id="rId7"/>
    <p:sldId id="578" r:id="rId8"/>
    <p:sldId id="582" r:id="rId9"/>
    <p:sldId id="584" r:id="rId10"/>
    <p:sldId id="581" r:id="rId11"/>
    <p:sldId id="561" r:id="rId12"/>
    <p:sldId id="588" r:id="rId13"/>
    <p:sldId id="585" r:id="rId14"/>
    <p:sldId id="586" r:id="rId15"/>
    <p:sldId id="282" r:id="rId16"/>
  </p:sldIdLst>
  <p:sldSz cx="9144000" cy="6858000" type="screen4x3"/>
  <p:notesSz cx="9926638" cy="6797675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adimsky.m" initials="r" lastIdx="1" clrIdx="0">
    <p:extLst>
      <p:ext uri="{19B8F6BF-5375-455C-9EA6-DF929625EA0E}">
        <p15:presenceInfo xmlns:p15="http://schemas.microsoft.com/office/powerpoint/2012/main" userId="radimsky.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E0"/>
    <a:srgbClr val="658D1B"/>
    <a:srgbClr val="E4002B"/>
    <a:srgbClr val="8246AF"/>
    <a:srgbClr val="003DA5"/>
    <a:srgbClr val="00AB8E"/>
    <a:srgbClr val="7A99AC"/>
    <a:srgbClr val="D4ECE7"/>
    <a:srgbClr val="EEF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řední styl 2 – zvýraznění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Světlý styl 2 – zvýraznění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E3FDE45-AF77-4B5C-9715-49D594BDF05E}" styleName="Světlý styl 1 – zvýraznění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012ECD-51FC-41F1-AA8D-1B2483CD663E}" styleName="Světlý styl 2 – zvýraznění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FD0F851-EC5A-4D38-B0AD-8093EC10F338}" styleName="Světlý styl 1 – zvýraznění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Světlý styl 2 – zvýraznění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Světlý styl 2 – zvýraznění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FECB4D8-DB02-4DC6-A0A2-4F2EBAE1DC90}" styleName="Střední styl 1 – zvýraznění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Světlý styl 2 – zvýraznění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3B4B98B0-60AC-42C2-AFA5-B58CD77FA1E5}" styleName="Světlý styl 1 – zvýraznění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416" autoAdjust="0"/>
  </p:normalViewPr>
  <p:slideViewPr>
    <p:cSldViewPr>
      <p:cViewPr varScale="1">
        <p:scale>
          <a:sx n="165" d="100"/>
          <a:sy n="165" d="100"/>
        </p:scale>
        <p:origin x="1722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5622798" y="1"/>
            <a:ext cx="4301543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EB3D4E-A855-43C3-8833-0C9E4E1F644A}" type="datetimeFigureOut">
              <a:rPr lang="cs-CZ" smtClean="0"/>
              <a:t>28.11.2023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5622798" y="6456612"/>
            <a:ext cx="4301543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19E7D-B918-462E-903E-325E6455A5C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807469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5622798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7B827-01B0-40C7-BA68-3ACC7CEACCE7}" type="datetimeFigureOut">
              <a:rPr lang="cs-CZ" smtClean="0"/>
              <a:t>28.11.2023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3263900" y="509588"/>
            <a:ext cx="3398838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992664" y="3228896"/>
            <a:ext cx="794131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5622798" y="6456612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BD250-9BF5-4AE8-86BD-080F3A22271A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46409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Zástupný symbol pro obrázek snímku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71" name="Zástupný symbol pro poznámky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cs-CZ" altLang="cs-CZ">
              <a:latin typeface="Arial" panose="020B0604020202020204" pitchFamily="34" charset="0"/>
            </a:endParaRPr>
          </a:p>
        </p:txBody>
      </p:sp>
      <p:sp>
        <p:nvSpPr>
          <p:cNvPr id="7172" name="Zástupný symbol pro číslo snímku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6721741-25F7-43C1-9E15-0D77A33E4C12}" type="slidenum">
              <a:rPr kumimoji="0" lang="cs-CZ" altLang="cs-CZ" sz="13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cs-CZ" altLang="cs-CZ" sz="13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546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1BD250-9BF5-4AE8-86BD-080F3A22271A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04018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Zástupný symbol pro text 15"/>
          <p:cNvSpPr>
            <a:spLocks noGrp="1"/>
          </p:cNvSpPr>
          <p:nvPr>
            <p:ph type="body" sz="quarter" idx="11" hasCustomPrompt="1"/>
          </p:nvPr>
        </p:nvSpPr>
        <p:spPr>
          <a:xfrm>
            <a:off x="896938" y="3933824"/>
            <a:ext cx="7127875" cy="12233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cs-CZ"/>
              <a:t>doplňující popis prezentace</a:t>
            </a:r>
          </a:p>
        </p:txBody>
      </p:sp>
      <p:sp>
        <p:nvSpPr>
          <p:cNvPr id="18" name="Zástupný symbol pro text 17"/>
          <p:cNvSpPr>
            <a:spLocks noGrp="1"/>
          </p:cNvSpPr>
          <p:nvPr>
            <p:ph type="body" sz="quarter" idx="12" hasCustomPrompt="1"/>
          </p:nvPr>
        </p:nvSpPr>
        <p:spPr>
          <a:xfrm>
            <a:off x="896938" y="5661496"/>
            <a:ext cx="5043487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/>
            </a:lvl1pPr>
          </a:lstStyle>
          <a:p>
            <a:pPr lvl="0"/>
            <a:r>
              <a:rPr lang="cs-CZ"/>
              <a:t>Autor: Jméno Příjmení</a:t>
            </a:r>
          </a:p>
        </p:txBody>
      </p:sp>
      <p:sp>
        <p:nvSpPr>
          <p:cNvPr id="20" name="Zástupný symbol pro text 19"/>
          <p:cNvSpPr>
            <a:spLocks noGrp="1"/>
          </p:cNvSpPr>
          <p:nvPr>
            <p:ph type="body" sz="quarter" idx="13" hasCustomPrompt="1"/>
          </p:nvPr>
        </p:nvSpPr>
        <p:spPr>
          <a:xfrm>
            <a:off x="6156325" y="5661496"/>
            <a:ext cx="1871663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/>
            </a:lvl1pPr>
          </a:lstStyle>
          <a:p>
            <a:pPr lvl="0"/>
            <a:r>
              <a:rPr lang="cs-CZ"/>
              <a:t>datum</a:t>
            </a:r>
          </a:p>
        </p:txBody>
      </p:sp>
      <p:sp>
        <p:nvSpPr>
          <p:cNvPr id="23" name="Nadpis 22"/>
          <p:cNvSpPr>
            <a:spLocks noGrp="1"/>
          </p:cNvSpPr>
          <p:nvPr>
            <p:ph type="title" hasCustomPrompt="1"/>
          </p:nvPr>
        </p:nvSpPr>
        <p:spPr>
          <a:xfrm>
            <a:off x="899592" y="2852936"/>
            <a:ext cx="7128792" cy="93610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cs-CZ"/>
              <a:t>HLAVNÍ NÁZEV</a:t>
            </a:r>
            <a:br>
              <a:rPr lang="cs-CZ"/>
            </a:br>
            <a:r>
              <a:rPr lang="cs-CZ"/>
              <a:t>PREZENTACE</a:t>
            </a:r>
          </a:p>
        </p:txBody>
      </p:sp>
      <p:pic>
        <p:nvPicPr>
          <p:cNvPr id="3" name="Obrázek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15643" y="915983"/>
            <a:ext cx="4112715" cy="1010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862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468315" y="1773243"/>
            <a:ext cx="4038600" cy="4352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59315" y="1773243"/>
            <a:ext cx="4038600" cy="43529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3942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1" y="274638"/>
            <a:ext cx="8229601" cy="1143000"/>
          </a:xfrm>
        </p:spPr>
        <p:txBody>
          <a:bodyPr/>
          <a:lstStyle>
            <a:lvl1pPr>
              <a:defRPr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2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2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01733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66935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611245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3" y="273058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5978529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9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9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9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00441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671162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640515" y="908050"/>
            <a:ext cx="2057400" cy="5218113"/>
          </a:xfrm>
        </p:spPr>
        <p:txBody>
          <a:bodyPr vert="eaVert"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468315" y="908050"/>
            <a:ext cx="6019800" cy="5218113"/>
          </a:xfrm>
        </p:spPr>
        <p:txBody>
          <a:bodyPr vert="eaVert"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86378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sah 1"/>
          <p:cNvSpPr>
            <a:spLocks noGrp="1"/>
          </p:cNvSpPr>
          <p:nvPr>
            <p:ph/>
          </p:nvPr>
        </p:nvSpPr>
        <p:spPr>
          <a:xfrm>
            <a:off x="468314" y="908050"/>
            <a:ext cx="8229601" cy="5218113"/>
          </a:xfrm>
        </p:spPr>
        <p:txBody>
          <a:bodyPr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225316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6188" y="915988"/>
            <a:ext cx="4111625" cy="101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Zástupný symbol pro text 15"/>
          <p:cNvSpPr>
            <a:spLocks noGrp="1"/>
          </p:cNvSpPr>
          <p:nvPr>
            <p:ph type="body" sz="quarter" idx="11"/>
          </p:nvPr>
        </p:nvSpPr>
        <p:spPr>
          <a:xfrm>
            <a:off x="896938" y="3933824"/>
            <a:ext cx="7127875" cy="12233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18" name="Zástupný symbol pro text 17"/>
          <p:cNvSpPr>
            <a:spLocks noGrp="1"/>
          </p:cNvSpPr>
          <p:nvPr>
            <p:ph type="body" sz="quarter" idx="12"/>
          </p:nvPr>
        </p:nvSpPr>
        <p:spPr>
          <a:xfrm>
            <a:off x="896938" y="5661496"/>
            <a:ext cx="5043487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20" name="Zástupný symbol pro text 19"/>
          <p:cNvSpPr>
            <a:spLocks noGrp="1"/>
          </p:cNvSpPr>
          <p:nvPr>
            <p:ph type="body" sz="quarter" idx="13"/>
          </p:nvPr>
        </p:nvSpPr>
        <p:spPr>
          <a:xfrm>
            <a:off x="6156325" y="5661496"/>
            <a:ext cx="1871663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23" name="Nadpis 22"/>
          <p:cNvSpPr>
            <a:spLocks noGrp="1"/>
          </p:cNvSpPr>
          <p:nvPr>
            <p:ph type="title"/>
          </p:nvPr>
        </p:nvSpPr>
        <p:spPr>
          <a:xfrm>
            <a:off x="899592" y="2852936"/>
            <a:ext cx="7128792" cy="93610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cs-CZ"/>
              <a:t>Kliknutím lze upravit styl.</a:t>
            </a:r>
          </a:p>
        </p:txBody>
      </p:sp>
    </p:spTree>
    <p:extLst>
      <p:ext uri="{BB962C8B-B14F-4D97-AF65-F5344CB8AC3E}">
        <p14:creationId xmlns:p14="http://schemas.microsoft.com/office/powerpoint/2010/main" val="3362252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cs-CZ"/>
              <a:t>nadpis snímku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800" baseline="0"/>
            </a:lvl1pPr>
            <a:lvl2pPr marL="742950" indent="-285750">
              <a:buFont typeface="Wingdings" panose="05000000000000000000" pitchFamily="2" charset="2"/>
              <a:buChar char="§"/>
              <a:defRPr sz="24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1800"/>
            </a:lvl4pPr>
            <a:lvl5pPr marL="2057400" indent="-228600">
              <a:buFont typeface="Wingdings" panose="05000000000000000000" pitchFamily="2" charset="2"/>
              <a:buChar char="§"/>
              <a:defRPr sz="2800"/>
            </a:lvl5pPr>
          </a:lstStyle>
          <a:p>
            <a:pPr lvl="0"/>
            <a:r>
              <a:rPr lang="cs-CZ"/>
              <a:t>Kliknutím na některou z ikon můžete vložit libovolný objekt (obrázek, graf, tabulku atd.)</a:t>
            </a:r>
          </a:p>
        </p:txBody>
      </p:sp>
    </p:spTree>
    <p:extLst>
      <p:ext uri="{BB962C8B-B14F-4D97-AF65-F5344CB8AC3E}">
        <p14:creationId xmlns:p14="http://schemas.microsoft.com/office/powerpoint/2010/main" val="2412591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ázek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16188" y="915988"/>
            <a:ext cx="4111625" cy="1011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Zástupný symbol pro text 15"/>
          <p:cNvSpPr>
            <a:spLocks noGrp="1"/>
          </p:cNvSpPr>
          <p:nvPr>
            <p:ph type="body" sz="quarter" idx="11"/>
          </p:nvPr>
        </p:nvSpPr>
        <p:spPr>
          <a:xfrm>
            <a:off x="896938" y="3933824"/>
            <a:ext cx="7127875" cy="12233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aseline="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18" name="Zástupný symbol pro text 17"/>
          <p:cNvSpPr>
            <a:spLocks noGrp="1"/>
          </p:cNvSpPr>
          <p:nvPr>
            <p:ph type="body" sz="quarter" idx="12"/>
          </p:nvPr>
        </p:nvSpPr>
        <p:spPr>
          <a:xfrm>
            <a:off x="896938" y="5661496"/>
            <a:ext cx="5043487" cy="431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aseline="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20" name="Zástupný symbol pro text 19"/>
          <p:cNvSpPr>
            <a:spLocks noGrp="1"/>
          </p:cNvSpPr>
          <p:nvPr>
            <p:ph type="body" sz="quarter" idx="13"/>
          </p:nvPr>
        </p:nvSpPr>
        <p:spPr>
          <a:xfrm>
            <a:off x="6156325" y="5661496"/>
            <a:ext cx="1871663" cy="431800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600"/>
            </a:lvl1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23" name="Nadpis 22"/>
          <p:cNvSpPr>
            <a:spLocks noGrp="1"/>
          </p:cNvSpPr>
          <p:nvPr>
            <p:ph type="title"/>
          </p:nvPr>
        </p:nvSpPr>
        <p:spPr>
          <a:xfrm>
            <a:off x="899592" y="2852936"/>
            <a:ext cx="7128792" cy="93610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cs-CZ"/>
              <a:t>Kliknutím lze upravit styl.</a:t>
            </a:r>
          </a:p>
        </p:txBody>
      </p:sp>
    </p:spTree>
    <p:extLst>
      <p:ext uri="{BB962C8B-B14F-4D97-AF65-F5344CB8AC3E}">
        <p14:creationId xmlns:p14="http://schemas.microsoft.com/office/powerpoint/2010/main" val="2382250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2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Nadpis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cs-CZ"/>
              <a:t>nadpis snímku</a:t>
            </a:r>
          </a:p>
        </p:txBody>
      </p:sp>
      <p:sp>
        <p:nvSpPr>
          <p:cNvPr id="9" name="Zástupný symbol pro text 8"/>
          <p:cNvSpPr>
            <a:spLocks noGrp="1"/>
          </p:cNvSpPr>
          <p:nvPr>
            <p:ph type="body" sz="quarter" idx="10"/>
          </p:nvPr>
        </p:nvSpPr>
        <p:spPr>
          <a:xfrm>
            <a:off x="468313" y="1628775"/>
            <a:ext cx="3959225" cy="467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endParaRPr lang="cs-CZ"/>
          </a:p>
        </p:txBody>
      </p:sp>
      <p:sp>
        <p:nvSpPr>
          <p:cNvPr id="10" name="Zástupný symbol pro text 8"/>
          <p:cNvSpPr>
            <a:spLocks noGrp="1"/>
          </p:cNvSpPr>
          <p:nvPr>
            <p:ph type="body" sz="quarter" idx="11"/>
          </p:nvPr>
        </p:nvSpPr>
        <p:spPr>
          <a:xfrm>
            <a:off x="4716016" y="1628800"/>
            <a:ext cx="3959225" cy="4679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42604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hasCustomPrompt="1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cs-CZ"/>
              <a:t>nadpis snímku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§"/>
              <a:defRPr sz="2000"/>
            </a:lvl1pPr>
            <a:lvl2pPr marL="742950" indent="-285750">
              <a:buClr>
                <a:srgbClr val="FF0000"/>
              </a:buClr>
              <a:buFont typeface="Wingdings" panose="05000000000000000000" pitchFamily="2" charset="2"/>
              <a:buChar char="§"/>
              <a:defRPr sz="2000"/>
            </a:lvl2pPr>
            <a:lvl3pPr marL="11430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800"/>
            </a:lvl3pPr>
            <a:lvl4pPr marL="16002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600"/>
            </a:lvl4pPr>
            <a:lvl5pPr marL="20574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§"/>
              <a:defRPr sz="2000"/>
            </a:lvl1pPr>
            <a:lvl2pPr marL="742950" indent="-285750">
              <a:buClr>
                <a:srgbClr val="FF0000"/>
              </a:buClr>
              <a:buFont typeface="Wingdings" panose="05000000000000000000" pitchFamily="2" charset="2"/>
              <a:buChar char="§"/>
              <a:defRPr sz="2000"/>
            </a:lvl2pPr>
            <a:lvl3pPr marL="11430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800"/>
            </a:lvl3pPr>
            <a:lvl4pPr marL="16002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600"/>
            </a:lvl4pPr>
            <a:lvl5pPr marL="2057400" indent="-228600">
              <a:buClr>
                <a:srgbClr val="FF0000"/>
              </a:buClr>
              <a:buFont typeface="Wingdings" panose="05000000000000000000" pitchFamily="2" charset="2"/>
              <a:buChar char="§"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</p:txBody>
      </p:sp>
    </p:spTree>
    <p:extLst>
      <p:ext uri="{BB962C8B-B14F-4D97-AF65-F5344CB8AC3E}">
        <p14:creationId xmlns:p14="http://schemas.microsoft.com/office/powerpoint/2010/main" val="1177050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atič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9601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1104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85801" y="2130433"/>
            <a:ext cx="7772400" cy="1470025"/>
          </a:xfrm>
        </p:spPr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1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cs-CZ"/>
              <a:t>Klepnutím lze upravit styl předlohy podnadpisů.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62405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Klepnutím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82624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4" y="4406908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/>
              <a:t>Klepnutím lze upravit styl předlohy nadpisů.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4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/>
              <a:t>Klepnutím lze upravit styly předlohy textu.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90051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élník 8"/>
          <p:cNvSpPr/>
          <p:nvPr userDrawn="1"/>
        </p:nvSpPr>
        <p:spPr>
          <a:xfrm>
            <a:off x="440267" y="6453397"/>
            <a:ext cx="8703733" cy="404603"/>
          </a:xfrm>
          <a:prstGeom prst="rect">
            <a:avLst/>
          </a:prstGeom>
          <a:solidFill>
            <a:srgbClr val="658D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7" name="Obrázek 6"/>
          <p:cNvPicPr>
            <a:picLocks noChangeAspect="1"/>
          </p:cNvPicPr>
          <p:nvPr userDrawn="1"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2" y="6453397"/>
            <a:ext cx="404664" cy="404664"/>
          </a:xfrm>
          <a:prstGeom prst="rect">
            <a:avLst/>
          </a:prstGeom>
        </p:spPr>
      </p:pic>
      <p:sp>
        <p:nvSpPr>
          <p:cNvPr id="8" name="TextovéPole 7"/>
          <p:cNvSpPr txBox="1"/>
          <p:nvPr userDrawn="1"/>
        </p:nvSpPr>
        <p:spPr>
          <a:xfrm>
            <a:off x="467544" y="6505599"/>
            <a:ext cx="86764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1400" b="1">
                <a:solidFill>
                  <a:schemeClr val="bg1"/>
                </a:solidFill>
              </a:rPr>
              <a:t>Fakulta stavební</a:t>
            </a:r>
            <a:r>
              <a:rPr lang="cs-CZ" sz="1400" b="1" baseline="0">
                <a:solidFill>
                  <a:schemeClr val="bg1"/>
                </a:solidFill>
              </a:rPr>
              <a:t> </a:t>
            </a:r>
            <a:r>
              <a:rPr lang="cs-CZ" sz="1400" b="1">
                <a:solidFill>
                  <a:schemeClr val="bg1"/>
                </a:solidFill>
                <a:latin typeface="Calibri"/>
              </a:rPr>
              <a:t>• </a:t>
            </a:r>
            <a:r>
              <a:rPr lang="cs-CZ" sz="1400" b="1">
                <a:solidFill>
                  <a:schemeClr val="bg1"/>
                </a:solidFill>
              </a:rPr>
              <a:t>Vysoké </a:t>
            </a:r>
            <a:r>
              <a:rPr lang="cs-CZ" sz="1400" b="1" baseline="0">
                <a:solidFill>
                  <a:schemeClr val="bg1"/>
                </a:solidFill>
              </a:rPr>
              <a:t>učení technické v Brně</a:t>
            </a:r>
            <a:endParaRPr lang="cs-CZ" sz="1400" b="1" u="sng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624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8313" y="908050"/>
            <a:ext cx="8229600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cs-CZ" altLang="cs-CZ"/>
              <a:t>KLEPNUTÍM LZE UPRAVIT STYL PŘEDLOHY NADPISŮ.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773238"/>
            <a:ext cx="8229600" cy="435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altLang="cs-CZ"/>
              <a:t>Klepnutím lze upravit styly předlohy textu.</a:t>
            </a:r>
          </a:p>
          <a:p>
            <a:pPr lvl="1"/>
            <a:r>
              <a:rPr lang="cs-CZ" altLang="cs-CZ"/>
              <a:t>Druhá úroveň</a:t>
            </a:r>
          </a:p>
          <a:p>
            <a:pPr lvl="2"/>
            <a:r>
              <a:rPr lang="cs-CZ" altLang="cs-CZ"/>
              <a:t>Třetí úroveň</a:t>
            </a:r>
          </a:p>
          <a:p>
            <a:pPr lvl="3"/>
            <a:r>
              <a:rPr lang="cs-CZ" altLang="cs-CZ"/>
              <a:t>Čtvrtá úroveň</a:t>
            </a:r>
          </a:p>
          <a:p>
            <a:pPr lvl="4"/>
            <a:r>
              <a:rPr lang="cs-CZ" altLang="cs-CZ"/>
              <a:t>Pátá úroveň</a:t>
            </a:r>
          </a:p>
        </p:txBody>
      </p:sp>
      <p:sp>
        <p:nvSpPr>
          <p:cNvPr id="1894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333333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894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solidFill>
                  <a:srgbClr val="333333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894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333333"/>
                </a:solidFill>
                <a:latin typeface="Arial" charset="0"/>
              </a:defRPr>
            </a:lvl1pPr>
          </a:lstStyle>
          <a:p>
            <a:pPr>
              <a:defRPr/>
            </a:pP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13925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800">
          <a:solidFill>
            <a:srgbClr val="333333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333333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333333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rgbClr val="333333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rgbClr val="333333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rgbClr val="333333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333333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333333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333333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333333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Nadpis 4"/>
          <p:cNvSpPr>
            <a:spLocks noGrp="1"/>
          </p:cNvSpPr>
          <p:nvPr>
            <p:ph type="title"/>
          </p:nvPr>
        </p:nvSpPr>
        <p:spPr>
          <a:xfrm>
            <a:off x="647366" y="2564904"/>
            <a:ext cx="7921276" cy="1872208"/>
          </a:xfrm>
        </p:spPr>
        <p:txBody>
          <a:bodyPr anchor="t"/>
          <a:lstStyle/>
          <a:p>
            <a:pPr algn="ctr">
              <a:lnSpc>
                <a:spcPct val="150000"/>
              </a:lnSpc>
              <a:spcBef>
                <a:spcPts val="0"/>
              </a:spcBef>
            </a:pPr>
            <a: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Přístupnost veřejných prostranství </a:t>
            </a:r>
            <a:b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 aktualizace předpisů a pohled projektanta </a:t>
            </a:r>
            <a:b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auditora bezpečnosti pozemních komunikací</a:t>
            </a:r>
            <a:b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cs-CZ" sz="2400" b="1" dirty="0">
              <a:solidFill>
                <a:srgbClr val="FF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Zástupný symbol pro text 2"/>
          <p:cNvSpPr txBox="1">
            <a:spLocks/>
          </p:cNvSpPr>
          <p:nvPr/>
        </p:nvSpPr>
        <p:spPr>
          <a:xfrm>
            <a:off x="636100" y="4864240"/>
            <a:ext cx="7921276" cy="72008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Ing. Michal Radimský, Ph.D.</a:t>
            </a:r>
          </a:p>
        </p:txBody>
      </p:sp>
      <p:sp>
        <p:nvSpPr>
          <p:cNvPr id="5" name="Zástupný symbol pro text 2"/>
          <p:cNvSpPr txBox="1">
            <a:spLocks/>
          </p:cNvSpPr>
          <p:nvPr/>
        </p:nvSpPr>
        <p:spPr>
          <a:xfrm>
            <a:off x="647366" y="5805264"/>
            <a:ext cx="7921276" cy="503932"/>
          </a:xfrm>
          <a:prstGeom prst="rect">
            <a:avLst/>
          </a:prstGeom>
          <a:noFill/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160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Přístupnost a bezbariérové užívání staveb</a:t>
            </a:r>
          </a:p>
          <a:p>
            <a:pPr marL="0" indent="0" algn="ctr">
              <a:buNone/>
            </a:pPr>
            <a:r>
              <a:rPr lang="pl-PL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listopad 2023</a:t>
            </a:r>
            <a:endParaRPr lang="cs-CZ" altLang="cs-CZ" sz="1600" dirty="0"/>
          </a:p>
        </p:txBody>
      </p:sp>
    </p:spTree>
    <p:extLst>
      <p:ext uri="{BB962C8B-B14F-4D97-AF65-F5344CB8AC3E}">
        <p14:creationId xmlns:p14="http://schemas.microsoft.com/office/powerpoint/2010/main" val="27357547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Srovnání ČR a zahraničí?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Při zahraničních cestách po EU (jednání, výlet, dovolená) si fotím a porovnávám bezbariérové úpravy.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Subjektivní názor člověka s deformací povoláním – veřejná prostranství </a:t>
            </a:r>
            <a:br>
              <a:rPr lang="cs-CZ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chodníky máme z hlediska bezbariérového pohybu lepší.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DCF9FFC7-84BB-C2BE-D795-1511C0B843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19694" y="2300620"/>
            <a:ext cx="3103554" cy="20783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A26010F2-AB87-9BA5-E3E6-7E13CB4695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0710" y="2253939"/>
            <a:ext cx="4296740" cy="21411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A82ED00B-9A80-399B-465D-2B954C35CDA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36928" y="4451355"/>
            <a:ext cx="2014479" cy="23253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AC7BC94F-EC00-F36E-E585-7B2F02540CC7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0710" y="4437112"/>
            <a:ext cx="2328004" cy="23253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FAF77ED1-5FAE-D9C0-8A28-F1FB6649BBE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80111" y="4420973"/>
            <a:ext cx="3143137" cy="23414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TextovéPole 8">
            <a:extLst>
              <a:ext uri="{FF2B5EF4-FFF2-40B4-BE49-F238E27FC236}">
                <a16:creationId xmlns:a16="http://schemas.microsoft.com/office/drawing/2014/main" id="{EEEC05BC-0C22-354C-70AB-F9CC4CAE66BC}"/>
              </a:ext>
            </a:extLst>
          </p:cNvPr>
          <p:cNvSpPr txBox="1"/>
          <p:nvPr/>
        </p:nvSpPr>
        <p:spPr>
          <a:xfrm>
            <a:off x="3300206" y="6423329"/>
            <a:ext cx="2055371" cy="338554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cs-CZ" sz="1600" dirty="0"/>
              <a:t>Mallorca - říjen 2023</a:t>
            </a:r>
          </a:p>
        </p:txBody>
      </p:sp>
    </p:spTree>
    <p:extLst>
      <p:ext uri="{BB962C8B-B14F-4D97-AF65-F5344CB8AC3E}">
        <p14:creationId xmlns:p14="http://schemas.microsoft.com/office/powerpoint/2010/main" val="264843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4"/>
          <p:cNvSpPr>
            <a:spLocks noGrp="1"/>
          </p:cNvSpPr>
          <p:nvPr>
            <p:ph type="title"/>
          </p:nvPr>
        </p:nvSpPr>
        <p:spPr>
          <a:xfrm>
            <a:off x="582182" y="1844824"/>
            <a:ext cx="7921276" cy="2664296"/>
          </a:xfrm>
        </p:spPr>
        <p:txBody>
          <a:bodyPr anchor="t"/>
          <a:lstStyle/>
          <a:p>
            <a: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Děkuji za pozornost</a:t>
            </a:r>
            <a: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1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/>
            </a:r>
            <a:br>
              <a:rPr lang="cs-CZ" sz="1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endParaRPr lang="cs-CZ" sz="1400" b="1" dirty="0">
              <a:solidFill>
                <a:srgbClr val="FF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Zástupný symbol pro text 2"/>
          <p:cNvSpPr txBox="1">
            <a:spLocks/>
          </p:cNvSpPr>
          <p:nvPr/>
        </p:nvSpPr>
        <p:spPr>
          <a:xfrm>
            <a:off x="611362" y="5157192"/>
            <a:ext cx="7921276" cy="129614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l-PL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Michal Radimský</a:t>
            </a:r>
          </a:p>
          <a:p>
            <a:pPr marL="0" indent="0" algn="ctr">
              <a:buNone/>
            </a:pPr>
            <a:r>
              <a:rPr lang="pl-PL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+420 605 774 070</a:t>
            </a:r>
          </a:p>
          <a:p>
            <a:pPr marL="0" indent="0" algn="ctr">
              <a:buNone/>
            </a:pPr>
            <a:r>
              <a:rPr lang="pl-PL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radimsky.m@seznam.cz</a:t>
            </a:r>
          </a:p>
        </p:txBody>
      </p:sp>
      <p:grpSp>
        <p:nvGrpSpPr>
          <p:cNvPr id="4" name="Skupina 3">
            <a:extLst>
              <a:ext uri="{FF2B5EF4-FFF2-40B4-BE49-F238E27FC236}">
                <a16:creationId xmlns:a16="http://schemas.microsoft.com/office/drawing/2014/main" id="{F53F27FA-FD56-3D47-109D-7A13597B6B98}"/>
              </a:ext>
            </a:extLst>
          </p:cNvPr>
          <p:cNvGrpSpPr/>
          <p:nvPr/>
        </p:nvGrpSpPr>
        <p:grpSpPr>
          <a:xfrm>
            <a:off x="3203848" y="390848"/>
            <a:ext cx="2736304" cy="1307274"/>
            <a:chOff x="3203848" y="390848"/>
            <a:chExt cx="2736304" cy="1307274"/>
          </a:xfrm>
        </p:grpSpPr>
        <p:pic>
          <p:nvPicPr>
            <p:cNvPr id="2" name="Obrázek 1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03848" y="390848"/>
              <a:ext cx="2736304" cy="1307274"/>
            </a:xfrm>
            <a:prstGeom prst="rect">
              <a:avLst/>
            </a:prstGeom>
          </p:spPr>
        </p:pic>
        <p:pic>
          <p:nvPicPr>
            <p:cNvPr id="3" name="Obrázek 2">
              <a:extLst>
                <a:ext uri="{FF2B5EF4-FFF2-40B4-BE49-F238E27FC236}">
                  <a16:creationId xmlns:a16="http://schemas.microsoft.com/office/drawing/2014/main" id="{E2CC1942-6150-79B0-386D-AD21BEE563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6441"/>
                      </a14:imgEffect>
                      <a14:imgEffect>
                        <a14:brightnessContrast bright="40000"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75856" y="1124744"/>
              <a:ext cx="1174215" cy="526288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65810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Komunikace a veřejná prostranství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Vyhláška MMR </a:t>
            </a:r>
            <a:r>
              <a:rPr lang="cs-CZ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bude </a:t>
            </a: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definovat povinnost navrhovat komunikace pro pěší v </a:t>
            </a:r>
            <a:r>
              <a:rPr lang="cs-CZ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zastavěném a zastavitelném </a:t>
            </a: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území tak, aby umožňovaly samostatný, bezpečný, snadný a plynulý pohyb osob s omezenou schopností pohybu nebo orientace. 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Bezbariérová úprava se </a:t>
            </a:r>
            <a:r>
              <a:rPr lang="cs-CZ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nebude </a:t>
            </a: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provádět v rámci průmyslových nebo skladových areálů, s výjimkou přístupu k prostorům užívaným osobami </a:t>
            </a:r>
            <a:b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 omezenou schopností pohybu nebo orientace. </a:t>
            </a:r>
            <a:endParaRPr lang="cs-CZ" sz="2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Obdobně to budou pravděpodobně definovat vyhlášky MD.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indent="0">
              <a:spcBef>
                <a:spcPts val="1200"/>
              </a:spcBef>
              <a:buNone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endParaRPr lang="cs-CZ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829FF536-64EB-475C-6741-5189C58367F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592" y="4653136"/>
            <a:ext cx="3438322" cy="1842987"/>
          </a:xfrm>
          <a:prstGeom prst="rect">
            <a:avLst/>
          </a:prstGeom>
        </p:spPr>
      </p:pic>
      <p:pic>
        <p:nvPicPr>
          <p:cNvPr id="6" name="Obrázek 5">
            <a:extLst>
              <a:ext uri="{FF2B5EF4-FFF2-40B4-BE49-F238E27FC236}">
                <a16:creationId xmlns:a16="http://schemas.microsoft.com/office/drawing/2014/main" id="{C5A352C7-C2D4-A740-76EC-F4E43E69C80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38446" y="4616773"/>
            <a:ext cx="1474537" cy="1879350"/>
          </a:xfrm>
          <a:prstGeom prst="rect">
            <a:avLst/>
          </a:prstGeo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60CE0585-D502-4694-2D8F-A6D8987D0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64703" y="4065216"/>
            <a:ext cx="1777847" cy="2430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854D96AF-4F46-E288-5804-3D0D99AE200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2833" y="4941338"/>
            <a:ext cx="1355330" cy="1554785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0D3B742E-3CE1-2258-DFB6-96DD9E695E3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4148" y="4022525"/>
            <a:ext cx="702195" cy="707291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97EE3B77-0321-0C79-00D2-E6B869EB416A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14" y="4867338"/>
            <a:ext cx="716729" cy="707291"/>
          </a:xfrm>
          <a:prstGeom prst="rect">
            <a:avLst/>
          </a:prstGeom>
        </p:spPr>
      </p:pic>
      <p:pic>
        <p:nvPicPr>
          <p:cNvPr id="11" name="Obrázek 10">
            <a:extLst>
              <a:ext uri="{FF2B5EF4-FFF2-40B4-BE49-F238E27FC236}">
                <a16:creationId xmlns:a16="http://schemas.microsoft.com/office/drawing/2014/main" id="{379B2707-4785-C11B-E615-2A4C52745DEF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14" y="5696295"/>
            <a:ext cx="702195" cy="707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103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ek 4">
            <a:extLst>
              <a:ext uri="{FF2B5EF4-FFF2-40B4-BE49-F238E27FC236}">
                <a16:creationId xmlns:a16="http://schemas.microsoft.com/office/drawing/2014/main" id="{90754D47-F78A-E341-CB7F-5651824E9C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31640" y="3155817"/>
            <a:ext cx="6509599" cy="36796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Přístupnost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Požadavky na technické řešení (sklony, výškové rozdíly pochozích ploch, reliéfní dlažba atd.) budou v normách.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ČSN 73 4001 Přístupnost a bezbariérové užívání.</a:t>
            </a:r>
          </a:p>
          <a:p>
            <a:pPr marL="120015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ČSN 73 6110 Projektování místních komunikací.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cs-CZ" sz="20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Nepředpokládá se žádná změna sklonů, výškových rozdílů, terminologie atd.</a:t>
            </a:r>
            <a:endParaRPr kumimoji="0" lang="cs-CZ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20015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cs-CZ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174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Komunikace a veřejná prostranství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Nové znění by mohlo odstranit nejvýznamnější neduhy ze stávající vyhlášky 398/2009 Sb. 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Snaha odstranit z předpisu „musí“ a povolit více odůvodněných případů.</a:t>
            </a:r>
          </a:p>
          <a:p>
            <a:pPr indent="4680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Doplnit pojem rekonstrukce/změna stavby obdobně, jako je to </a:t>
            </a:r>
            <a:b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    v ČSN 73 6101 Projektování silnic a dálnic.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2BC12835-68A3-D769-444A-5029A888654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96" y="3284984"/>
            <a:ext cx="6130379" cy="29186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Obrázek 8">
            <a:extLst>
              <a:ext uri="{FF2B5EF4-FFF2-40B4-BE49-F238E27FC236}">
                <a16:creationId xmlns:a16="http://schemas.microsoft.com/office/drawing/2014/main" id="{91508879-E9A8-035C-6D06-DE449306120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4" y="2878156"/>
            <a:ext cx="4372856" cy="225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299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Přechody pro chodce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2592288"/>
          </a:xfrm>
          <a:solidFill>
            <a:schemeClr val="bg1">
              <a:alpha val="64000"/>
            </a:schemeClr>
          </a:solidFill>
        </p:spPr>
        <p:txBody>
          <a:bodyPr/>
          <a:lstStyle/>
          <a:p>
            <a:pPr marL="457200" indent="-45720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Přechody pro chodce a místa pro přecházení se budou dělat </a:t>
            </a:r>
            <a:b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 parametrech podle ČSN. </a:t>
            </a:r>
          </a:p>
          <a:p>
            <a:pPr marL="120015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Tato změna umožní dělat přechody delší a místa pro přecházení víceméně neomezovat. </a:t>
            </a:r>
          </a:p>
          <a:p>
            <a:pPr marL="120015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Cílem je umožnit snazší pohyb chodců přes pozemní komunikace. </a:t>
            </a:r>
          </a:p>
          <a:p>
            <a:pPr marL="457200" indent="-45720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Možnost stanovit přechod pro chodce na stávajícím stavu i bez bezbariérových úprav.</a:t>
            </a:r>
          </a:p>
        </p:txBody>
      </p:sp>
      <p:pic>
        <p:nvPicPr>
          <p:cNvPr id="4" name="Obrázek 3">
            <a:extLst>
              <a:ext uri="{FF2B5EF4-FFF2-40B4-BE49-F238E27FC236}">
                <a16:creationId xmlns:a16="http://schemas.microsoft.com/office/drawing/2014/main" id="{5EBE0BBF-2A43-27BF-FB77-91186BFC7D5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0344" y="3645024"/>
            <a:ext cx="8723312" cy="27490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68113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Přechody pro chodce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4029298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Přechod se dělá tam, kde je potřeba, ne v místech kde je ideální podle předpisů.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Raději delší přechod, než žádný přechod… </a:t>
            </a:r>
            <a:endParaRPr lang="cs-CZ" sz="16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F84E4465-1474-2510-EDC9-4BD52BD2B58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86498" y="764704"/>
            <a:ext cx="4434804" cy="3096344"/>
          </a:xfrm>
          <a:prstGeom prst="rect">
            <a:avLst/>
          </a:prstGeom>
        </p:spPr>
      </p:pic>
      <p:pic>
        <p:nvPicPr>
          <p:cNvPr id="4" name="Obrázek 3">
            <a:extLst>
              <a:ext uri="{FF2B5EF4-FFF2-40B4-BE49-F238E27FC236}">
                <a16:creationId xmlns:a16="http://schemas.microsoft.com/office/drawing/2014/main" id="{2D2C35C6-578E-C432-4780-925E3D91C27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0344" y="3645024"/>
            <a:ext cx="8723312" cy="27490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00983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Předpisy vs. zdravý rozum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44E6A6B7-56A4-BDAB-0716-986B04EA54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57808" y="908720"/>
            <a:ext cx="3798168" cy="3456384"/>
          </a:xfrm>
          <a:prstGeom prst="rect">
            <a:avLst/>
          </a:prstGeom>
        </p:spPr>
      </p:pic>
      <p:pic>
        <p:nvPicPr>
          <p:cNvPr id="8" name="Obrázek 7">
            <a:extLst>
              <a:ext uri="{FF2B5EF4-FFF2-40B4-BE49-F238E27FC236}">
                <a16:creationId xmlns:a16="http://schemas.microsoft.com/office/drawing/2014/main" id="{4E6D9DDB-C9B2-EBB0-0A8C-92DA9D6384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5976" y="901379"/>
            <a:ext cx="4230215" cy="382659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63A5F89E-2B4B-E631-2D5E-49641141923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4724" y="4077072"/>
            <a:ext cx="7254552" cy="2733736"/>
          </a:xfrm>
          <a:prstGeom prst="rect">
            <a:avLst/>
          </a:prstGeom>
          <a:ln w="31750">
            <a:solidFill>
              <a:schemeClr val="bg1"/>
            </a:solidFill>
          </a:ln>
          <a:effectLst>
            <a:softEdge rad="0"/>
          </a:effectLst>
        </p:spPr>
      </p:pic>
      <p:sp>
        <p:nvSpPr>
          <p:cNvPr id="11" name="TextovéPole 10">
            <a:extLst>
              <a:ext uri="{FF2B5EF4-FFF2-40B4-BE49-F238E27FC236}">
                <a16:creationId xmlns:a16="http://schemas.microsoft.com/office/drawing/2014/main" id="{63ADEBEF-2CE2-E971-8EE5-36A0821D345D}"/>
              </a:ext>
            </a:extLst>
          </p:cNvPr>
          <p:cNvSpPr txBox="1"/>
          <p:nvPr/>
        </p:nvSpPr>
        <p:spPr>
          <a:xfrm>
            <a:off x="2654131" y="901379"/>
            <a:ext cx="1609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Původní stav</a:t>
            </a:r>
          </a:p>
        </p:txBody>
      </p:sp>
      <p:sp>
        <p:nvSpPr>
          <p:cNvPr id="12" name="TextovéPole 11">
            <a:extLst>
              <a:ext uri="{FF2B5EF4-FFF2-40B4-BE49-F238E27FC236}">
                <a16:creationId xmlns:a16="http://schemas.microsoft.com/office/drawing/2014/main" id="{AA0AF348-5E59-9DF9-E9CD-54F7ED13AB55}"/>
              </a:ext>
            </a:extLst>
          </p:cNvPr>
          <p:cNvSpPr txBox="1"/>
          <p:nvPr/>
        </p:nvSpPr>
        <p:spPr>
          <a:xfrm>
            <a:off x="6512668" y="901379"/>
            <a:ext cx="1803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>
                <a:solidFill>
                  <a:schemeClr val="bg1"/>
                </a:solidFill>
              </a:rPr>
              <a:t>Po rekonstrukci</a:t>
            </a:r>
          </a:p>
        </p:txBody>
      </p:sp>
    </p:spTree>
    <p:extLst>
      <p:ext uri="{BB962C8B-B14F-4D97-AF65-F5344CB8AC3E}">
        <p14:creationId xmlns:p14="http://schemas.microsoft.com/office/powerpoint/2010/main" val="362849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ázek 7">
            <a:extLst>
              <a:ext uri="{FF2B5EF4-FFF2-40B4-BE49-F238E27FC236}">
                <a16:creationId xmlns:a16="http://schemas.microsoft.com/office/drawing/2014/main" id="{4AC2AE0E-15ED-75A4-110C-57E6799B7A7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1802" y="1928641"/>
            <a:ext cx="6231637" cy="4452687"/>
          </a:xfrm>
          <a:prstGeom prst="rect">
            <a:avLst/>
          </a:prstGeom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Zastávky v zálivu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2592288"/>
          </a:xfrm>
          <a:noFill/>
        </p:spPr>
        <p:txBody>
          <a:bodyPr/>
          <a:lstStyle/>
          <a:p>
            <a:pPr marL="457200" indent="-457200" algn="l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2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Zastávka v zálivu a kaselský obrubník výšky 20 cm?</a:t>
            </a:r>
          </a:p>
          <a:p>
            <a:pPr marL="1200150" lvl="1" indent="-4572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cs-CZ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Nově pravděpodobně výška obruby 16 cm – umožňuje snazší vjetí do zálivu</a:t>
            </a:r>
          </a:p>
        </p:txBody>
      </p:sp>
      <p:pic>
        <p:nvPicPr>
          <p:cNvPr id="6" name="Obrázek 5">
            <a:extLst>
              <a:ext uri="{FF2B5EF4-FFF2-40B4-BE49-F238E27FC236}">
                <a16:creationId xmlns:a16="http://schemas.microsoft.com/office/drawing/2014/main" id="{1430EEBE-AEB9-36FF-D717-E2E50530CD6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965" y="1928641"/>
            <a:ext cx="4387316" cy="2450274"/>
          </a:xfrm>
          <a:prstGeom prst="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3193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cs-CZ" sz="3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Audity bezpečnosti PK a posudky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457200" y="908720"/>
            <a:ext cx="8363272" cy="5472608"/>
          </a:xfrm>
        </p:spPr>
        <p:txBody>
          <a:bodyPr/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Zkušenosti z více než 300 auditů bezpečnosti pozemních komunikací, bezpečnostních inspekcí, znaleckých posudků, projektů.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Náměstí, chodníky, zastávky, průtahy, silnice, dálnice 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Všechny stupně PD včetně kolaudace a posouzení stávajícího stavu</a:t>
            </a: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2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Celkový dojem? 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Úpravy pro osoby s omezením pohybu – chyby prakticky žádné.</a:t>
            </a:r>
          </a:p>
          <a:p>
            <a:pPr marL="1200150" lvl="1" indent="-4572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Úpravy pro osoby s omezením orientace – chyby byly a jsou minimální </a:t>
            </a:r>
            <a:b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lang="cs-CZ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v minimu případů. Nejčastěji v signálních pásech, umělé vodicí linii a ve sporných případech.</a:t>
            </a:r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CC21DC75-4815-D138-95AB-B89FE385C98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59632" y="4410917"/>
            <a:ext cx="6768752" cy="241324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00849786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systému Office">
  <a:themeElements>
    <a:clrScheme name="VUT">
      <a:dk1>
        <a:srgbClr val="000000"/>
      </a:dk1>
      <a:lt1>
        <a:srgbClr val="FFFFFF"/>
      </a:lt1>
      <a:dk2>
        <a:srgbClr val="595959"/>
      </a:dk2>
      <a:lt2>
        <a:srgbClr val="F1F5F5"/>
      </a:lt2>
      <a:accent1>
        <a:srgbClr val="C00000"/>
      </a:accent1>
      <a:accent2>
        <a:srgbClr val="FF0000"/>
      </a:accent2>
      <a:accent3>
        <a:srgbClr val="FFC000"/>
      </a:accent3>
      <a:accent4>
        <a:srgbClr val="FFFF00"/>
      </a:accent4>
      <a:accent5>
        <a:srgbClr val="B0F0C1"/>
      </a:accent5>
      <a:accent6>
        <a:srgbClr val="92CDDC"/>
      </a:accent6>
      <a:hlink>
        <a:srgbClr val="31859B"/>
      </a:hlink>
      <a:folHlink>
        <a:srgbClr val="205867"/>
      </a:folHlink>
    </a:clrScheme>
    <a:fontScheme name="VU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3175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Výchozí návrh">
  <a:themeElements>
    <a:clrScheme name="Výchozí návrh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ýchozí návr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cs-CZ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cs-CZ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Výchozí návrh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Motiv systému Office">
  <a:themeElements>
    <a:clrScheme name="Kancelář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um_x0020_vzniku xmlns="7aea5b64-986d-4ed0-9f25-146f1d978e9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3A71DC738674B4893D02C4CA0E22FAC" ma:contentTypeVersion="6" ma:contentTypeDescription="Vytvořit nový dokument" ma:contentTypeScope="" ma:versionID="a10d2442972f6aea282a9bd37d066590">
  <xsd:schema xmlns:xsd="http://www.w3.org/2001/XMLSchema" xmlns:xs="http://www.w3.org/2001/XMLSchema" xmlns:p="http://schemas.microsoft.com/office/2006/metadata/properties" xmlns:ns2="7aea5b64-986d-4ed0-9f25-146f1d978e98" targetNamespace="http://schemas.microsoft.com/office/2006/metadata/properties" ma:root="true" ma:fieldsID="59a29dd26b28b9f2e04c9198312141b3" ns2:_="">
    <xsd:import namespace="7aea5b64-986d-4ed0-9f25-146f1d978e98"/>
    <xsd:element name="properties">
      <xsd:complexType>
        <xsd:sequence>
          <xsd:element name="documentManagement">
            <xsd:complexType>
              <xsd:all>
                <xsd:element ref="ns2:datum_x0020_vzniku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ea5b64-986d-4ed0-9f25-146f1d978e98" elementFormDefault="qualified">
    <xsd:import namespace="http://schemas.microsoft.com/office/2006/documentManagement/types"/>
    <xsd:import namespace="http://schemas.microsoft.com/office/infopath/2007/PartnerControls"/>
    <xsd:element name="datum_x0020_vzniku" ma:index="8" nillable="true" ma:displayName="datum vzniku" ma:internalName="datum_x0020_vzniku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7807897-0464-46E7-9567-2E60C50F56D0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7aea5b64-986d-4ed0-9f25-146f1d978e98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2D98B07-6C8B-48C0-8012-F0316911FCB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2F9AE3-A6E1-4225-B9EF-53AC6F4634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ea5b64-986d-4ed0-9f25-146f1d978e9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37823</TotalTime>
  <Words>475</Words>
  <Application>Microsoft Office PowerPoint</Application>
  <PresentationFormat>Předvádění na obrazovce (4:3)</PresentationFormat>
  <Paragraphs>59</Paragraphs>
  <Slides>11</Slides>
  <Notes>2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2</vt:i4>
      </vt:variant>
      <vt:variant>
        <vt:lpstr>Nadpisy snímků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Calibri</vt:lpstr>
      <vt:lpstr>Open Sans</vt:lpstr>
      <vt:lpstr>Wingdings</vt:lpstr>
      <vt:lpstr>Motiv systému Office</vt:lpstr>
      <vt:lpstr>Výchozí návrh</vt:lpstr>
      <vt:lpstr>Přístupnost veřejných prostranství  - aktualizace předpisů a pohled projektanta  a auditora bezpečnosti pozemních komunikací  </vt:lpstr>
      <vt:lpstr>Komunikace a veřejná prostranství</vt:lpstr>
      <vt:lpstr>Přístupnost</vt:lpstr>
      <vt:lpstr>Komunikace a veřejná prostranství</vt:lpstr>
      <vt:lpstr>Přechody pro chodce</vt:lpstr>
      <vt:lpstr>Přechody pro chodce</vt:lpstr>
      <vt:lpstr>Předpisy vs. zdravý rozum</vt:lpstr>
      <vt:lpstr>Zastávky v zálivu</vt:lpstr>
      <vt:lpstr>Audity bezpečnosti PK a posudky</vt:lpstr>
      <vt:lpstr>Srovnání ČR a zahraničí?</vt:lpstr>
      <vt:lpstr>    Děkuji za pozornost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Vaňková Marta</dc:creator>
  <cp:lastModifiedBy>KVOP\test</cp:lastModifiedBy>
  <cp:revision>466</cp:revision>
  <cp:lastPrinted>2016-04-28T03:12:41Z</cp:lastPrinted>
  <dcterms:created xsi:type="dcterms:W3CDTF">2016-01-14T08:43:43Z</dcterms:created>
  <dcterms:modified xsi:type="dcterms:W3CDTF">2023-11-28T13:07:42Z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0x010100D3A71DC738674B4893D02C4CA0E22FAC</vt:lpwstr>
  </property>
</Properties>
</file>

<file path=docProps/thumbnail.jpeg>
</file>